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8"/>
  </p:notesMasterIdLst>
  <p:handoutMasterIdLst>
    <p:handoutMasterId r:id="rId9"/>
  </p:handoutMasterIdLst>
  <p:sldIdLst>
    <p:sldId id="256" r:id="rId2"/>
    <p:sldId id="277" r:id="rId3"/>
    <p:sldId id="284" r:id="rId4"/>
    <p:sldId id="293" r:id="rId5"/>
    <p:sldId id="292" r:id="rId6"/>
    <p:sldId id="280" r:id="rId7"/>
  </p:sldIdLst>
  <p:sldSz cx="12192000" cy="6858000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B200"/>
    <a:srgbClr val="FFC91D"/>
    <a:srgbClr val="9F60CE"/>
    <a:srgbClr val="B889DB"/>
    <a:srgbClr val="9933FF"/>
    <a:srgbClr val="15A0AF"/>
    <a:srgbClr val="45D9E9"/>
    <a:srgbClr val="EB7525"/>
    <a:srgbClr val="1D9A78"/>
    <a:srgbClr val="9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60"/>
  </p:normalViewPr>
  <p:slideViewPr>
    <p:cSldViewPr snapToGrid="0">
      <p:cViewPr varScale="1">
        <p:scale>
          <a:sx n="66" d="100"/>
          <a:sy n="66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D79BDD-6F96-4615-AE00-0F3DC1012AD1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0967E6-90C1-4D15-A8E7-C9388ADDB6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36083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8" cy="513508"/>
          </a:xfrm>
          <a:prstGeom prst="rect">
            <a:avLst/>
          </a:prstGeom>
        </p:spPr>
        <p:txBody>
          <a:bodyPr vert="horz" lIns="95473" tIns="47736" rIns="95473" bIns="47736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1" y="0"/>
            <a:ext cx="3078428" cy="513508"/>
          </a:xfrm>
          <a:prstGeom prst="rect">
            <a:avLst/>
          </a:prstGeom>
        </p:spPr>
        <p:txBody>
          <a:bodyPr vert="horz" lIns="95473" tIns="47736" rIns="95473" bIns="47736" rtlCol="0"/>
          <a:lstStyle>
            <a:lvl1pPr algn="r">
              <a:defRPr sz="1300"/>
            </a:lvl1pPr>
          </a:lstStyle>
          <a:p>
            <a:fld id="{9A665545-BA2D-4D80-A7C8-FD50693BB21D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38863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73" tIns="47736" rIns="95473" bIns="47736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925408"/>
            <a:ext cx="5683250" cy="4029879"/>
          </a:xfrm>
          <a:prstGeom prst="rect">
            <a:avLst/>
          </a:prstGeom>
        </p:spPr>
        <p:txBody>
          <a:bodyPr vert="horz" lIns="95473" tIns="47736" rIns="95473" bIns="4773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8" cy="513507"/>
          </a:xfrm>
          <a:prstGeom prst="rect">
            <a:avLst/>
          </a:prstGeom>
        </p:spPr>
        <p:txBody>
          <a:bodyPr vert="horz" lIns="95473" tIns="47736" rIns="95473" bIns="47736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1" y="9721107"/>
            <a:ext cx="3078428" cy="513507"/>
          </a:xfrm>
          <a:prstGeom prst="rect">
            <a:avLst/>
          </a:prstGeom>
        </p:spPr>
        <p:txBody>
          <a:bodyPr vert="horz" lIns="95473" tIns="47736" rIns="95473" bIns="47736" rtlCol="0" anchor="b"/>
          <a:lstStyle>
            <a:lvl1pPr algn="r">
              <a:defRPr sz="1300"/>
            </a:lvl1pPr>
          </a:lstStyle>
          <a:p>
            <a:fld id="{A124AF89-C103-4D50-8487-28AE6B6B87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7293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24AF89-C103-4D50-8487-28AE6B6B87F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02985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24AF89-C103-4D50-8487-28AE6B6B87F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215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24AF89-C103-4D50-8487-28AE6B6B87F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9024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24AF89-C103-4D50-8487-28AE6B6B87F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855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39B3E-6FE9-49A1-85A7-08C07B773906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8373-358A-4731-92E7-D899E67C0A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269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39B3E-6FE9-49A1-85A7-08C07B773906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8373-358A-4731-92E7-D899E67C0A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440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39B3E-6FE9-49A1-85A7-08C07B773906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8373-358A-4731-92E7-D899E67C0A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9959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39B3E-6FE9-49A1-85A7-08C07B773906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8373-358A-4731-92E7-D899E67C0A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578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39B3E-6FE9-49A1-85A7-08C07B773906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8373-358A-4731-92E7-D899E67C0A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6709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39B3E-6FE9-49A1-85A7-08C07B773906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8373-358A-4731-92E7-D899E67C0A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500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39B3E-6FE9-49A1-85A7-08C07B773906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8373-358A-4731-92E7-D899E67C0A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9876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39B3E-6FE9-49A1-85A7-08C07B773906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8373-358A-4731-92E7-D899E67C0A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618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39B3E-6FE9-49A1-85A7-08C07B773906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8373-358A-4731-92E7-D899E67C0A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1076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39B3E-6FE9-49A1-85A7-08C07B773906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8373-358A-4731-92E7-D899E67C0A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2517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39B3E-6FE9-49A1-85A7-08C07B773906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8373-358A-4731-92E7-D899E67C0A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971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39B3E-6FE9-49A1-85A7-08C07B773906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B8373-358A-4731-92E7-D899E67C0A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3621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68963"/>
          </a:xfrm>
        </p:spPr>
        <p:txBody>
          <a:bodyPr>
            <a:normAutofit/>
          </a:bodyPr>
          <a:lstStyle/>
          <a:p>
            <a:r>
              <a:rPr lang="en-GB" sz="5400" b="1" dirty="0" smtClean="0">
                <a:latin typeface="Perpetua" panose="02020502060401020303" pitchFamily="18" charset="0"/>
                <a:cs typeface="Andalus" panose="02020603050405020304" pitchFamily="18" charset="-78"/>
              </a:rPr>
              <a:t>IS457</a:t>
            </a:r>
            <a:br>
              <a:rPr lang="en-GB" sz="5400" b="1" dirty="0" smtClean="0">
                <a:latin typeface="Perpetua" panose="02020502060401020303" pitchFamily="18" charset="0"/>
                <a:cs typeface="Andalus" panose="02020603050405020304" pitchFamily="18" charset="-78"/>
              </a:rPr>
            </a:br>
            <a:r>
              <a:rPr lang="en-GB" sz="5400" b="1" dirty="0" smtClean="0">
                <a:latin typeface="Perpetua" panose="02020502060401020303" pitchFamily="18" charset="0"/>
                <a:cs typeface="Andalus" panose="02020603050405020304" pitchFamily="18" charset="-78"/>
              </a:rPr>
              <a:t>Mobile Applications</a:t>
            </a:r>
            <a:endParaRPr lang="en-GB" sz="5400" b="1" dirty="0">
              <a:latin typeface="Perpetua" panose="02020502060401020303" pitchFamily="18" charset="0"/>
              <a:cs typeface="Andalus" panose="02020603050405020304" pitchFamily="18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305807"/>
            <a:ext cx="9144000" cy="1002525"/>
          </a:xfrm>
        </p:spPr>
        <p:txBody>
          <a:bodyPr>
            <a:noAutofit/>
          </a:bodyPr>
          <a:lstStyle/>
          <a:p>
            <a:r>
              <a:rPr lang="en-GB" sz="2800" b="1" dirty="0" smtClean="0">
                <a:latin typeface="Perpetua" panose="02020502060401020303" pitchFamily="18" charset="0"/>
              </a:rPr>
              <a:t>Lecture 3</a:t>
            </a:r>
          </a:p>
          <a:p>
            <a:r>
              <a:rPr lang="en-GB" sz="2800" b="1" dirty="0" smtClean="0">
                <a:latin typeface="Perpetua" panose="02020502060401020303" pitchFamily="18" charset="0"/>
              </a:rPr>
              <a:t>Mobile Programming- Android Studio</a:t>
            </a:r>
            <a:endParaRPr lang="en-GB" sz="2800" b="1" dirty="0">
              <a:latin typeface="Perpetua" panose="02020502060401020303" pitchFamily="18" charset="0"/>
            </a:endParaRPr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491232"/>
            <a:ext cx="12064720" cy="330723"/>
          </a:xfrm>
        </p:spPr>
        <p:txBody>
          <a:bodyPr/>
          <a:lstStyle/>
          <a:p>
            <a:r>
              <a:rPr lang="en-GB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COMPUTER INFORMATION SYSTEM DEPARTMENT					ASS.LEC. ZAINAB H. ALFAYEZ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6360610"/>
            <a:ext cx="12192000" cy="10048"/>
          </a:xfrm>
          <a:prstGeom prst="line">
            <a:avLst/>
          </a:prstGeom>
          <a:ln w="57150">
            <a:solidFill>
              <a:srgbClr val="1D9A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شعار كلية علوم الحاسووب و تكنولوجيا المعلومات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7" t="7594" r="12839" b="26401"/>
          <a:stretch>
            <a:fillRect/>
          </a:stretch>
        </p:blipFill>
        <p:spPr bwMode="auto">
          <a:xfrm>
            <a:off x="375519" y="6391900"/>
            <a:ext cx="498684" cy="43005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2" descr="Related image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53" r="9882"/>
          <a:stretch/>
        </p:blipFill>
        <p:spPr bwMode="auto">
          <a:xfrm>
            <a:off x="8999621" y="3154848"/>
            <a:ext cx="1992430" cy="25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656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568" y="190842"/>
            <a:ext cx="10756232" cy="1325563"/>
          </a:xfrm>
        </p:spPr>
        <p:txBody>
          <a:bodyPr/>
          <a:lstStyle/>
          <a:p>
            <a:r>
              <a:rPr lang="en-GB" b="1" dirty="0" smtClean="0">
                <a:latin typeface="Perpetua" panose="02020502060401020303" pitchFamily="18" charset="0"/>
                <a:cs typeface="Andalus" panose="02020603050405020304" pitchFamily="18" charset="-78"/>
              </a:rPr>
              <a:t>Implementation of Activity UI</a:t>
            </a:r>
            <a:endParaRPr lang="en-GB" b="1" dirty="0">
              <a:latin typeface="Perpetua" panose="02020502060401020303" pitchFamily="18" charset="0"/>
              <a:cs typeface="Andalus" panose="02020603050405020304" pitchFamily="18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1318" y="2444065"/>
            <a:ext cx="1979911" cy="3732898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568" y="1330198"/>
            <a:ext cx="8681028" cy="495510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0" y="6360610"/>
            <a:ext cx="12192000" cy="10048"/>
          </a:xfrm>
          <a:prstGeom prst="line">
            <a:avLst/>
          </a:prstGeom>
          <a:ln w="57150">
            <a:solidFill>
              <a:srgbClr val="1D9A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491232"/>
            <a:ext cx="12064720" cy="330723"/>
          </a:xfrm>
        </p:spPr>
        <p:txBody>
          <a:bodyPr/>
          <a:lstStyle/>
          <a:p>
            <a:r>
              <a:rPr lang="en-GB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COMPUTER INFORMATION SYSTEM DEPARTMENT					ASS.LEC. ZAINAB H. ALFAYEZ</a:t>
            </a:r>
          </a:p>
        </p:txBody>
      </p:sp>
      <p:pic>
        <p:nvPicPr>
          <p:cNvPr id="10" name="Picture 9" descr="شعار كلية علوم الحاسووب و تكنولوجيا المعلومات 2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7" t="7594" r="12839" b="26401"/>
          <a:stretch>
            <a:fillRect/>
          </a:stretch>
        </p:blipFill>
        <p:spPr bwMode="auto">
          <a:xfrm>
            <a:off x="375519" y="6391900"/>
            <a:ext cx="498684" cy="4300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1261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Perpetua" panose="02020502060401020303" pitchFamily="18" charset="0"/>
              </a:rPr>
              <a:t>Input Events</a:t>
            </a:r>
            <a:endParaRPr lang="en-GB" b="1" dirty="0">
              <a:latin typeface="Perpetua" panose="02020502060401020303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Perpetua" panose="02020502060401020303" pitchFamily="18" charset="0"/>
              </a:rPr>
              <a:t>A way </a:t>
            </a:r>
            <a:r>
              <a:rPr lang="en-GB" dirty="0">
                <a:latin typeface="Perpetua" panose="02020502060401020303" pitchFamily="18" charset="0"/>
              </a:rPr>
              <a:t>to collect data about a user's interaction with interactive components of </a:t>
            </a:r>
            <a:r>
              <a:rPr lang="en-GB" dirty="0" smtClean="0">
                <a:latin typeface="Perpetua" panose="02020502060401020303" pitchFamily="18" charset="0"/>
              </a:rPr>
              <a:t>Applications such as button presses or screen touch… etc.</a:t>
            </a:r>
          </a:p>
          <a:p>
            <a:endParaRPr lang="en-GB" dirty="0" smtClean="0">
              <a:solidFill>
                <a:srgbClr val="0070C0"/>
              </a:solidFill>
              <a:latin typeface="Perpetua" panose="02020502060401020303" pitchFamily="18" charset="0"/>
            </a:endParaRPr>
          </a:p>
          <a:p>
            <a:r>
              <a:rPr lang="en-GB" b="1" dirty="0" smtClean="0">
                <a:solidFill>
                  <a:srgbClr val="0070C0"/>
                </a:solidFill>
                <a:latin typeface="Perpetua" panose="02020502060401020303" pitchFamily="18" charset="0"/>
              </a:rPr>
              <a:t>Event </a:t>
            </a:r>
            <a:r>
              <a:rPr lang="en-GB" b="1" dirty="0">
                <a:solidFill>
                  <a:srgbClr val="0070C0"/>
                </a:solidFill>
                <a:latin typeface="Perpetua" panose="02020502060401020303" pitchFamily="18" charset="0"/>
              </a:rPr>
              <a:t>listeners</a:t>
            </a:r>
          </a:p>
          <a:p>
            <a:pPr lvl="0"/>
            <a:r>
              <a:rPr lang="en-US" dirty="0" smtClean="0">
                <a:solidFill>
                  <a:srgbClr val="212121"/>
                </a:solidFill>
                <a:latin typeface="Perpetua" panose="02020502060401020303" pitchFamily="18" charset="0"/>
              </a:rPr>
              <a:t>is </a:t>
            </a:r>
            <a:r>
              <a:rPr lang="en-US" dirty="0">
                <a:solidFill>
                  <a:srgbClr val="212121"/>
                </a:solidFill>
                <a:latin typeface="Perpetua" panose="02020502060401020303" pitchFamily="18" charset="0"/>
              </a:rPr>
              <a:t>an interface in the </a:t>
            </a:r>
            <a:r>
              <a:rPr lang="en-US" dirty="0" smtClean="0">
                <a:latin typeface="Perpetua" panose="02020502060401020303" pitchFamily="18" charset="0"/>
              </a:rPr>
              <a:t>View</a:t>
            </a:r>
            <a:r>
              <a:rPr lang="en-US" dirty="0">
                <a:solidFill>
                  <a:srgbClr val="212121"/>
                </a:solidFill>
                <a:latin typeface="Perpetua" panose="02020502060401020303" pitchFamily="18" charset="0"/>
              </a:rPr>
              <a:t> class that contains a single callback </a:t>
            </a:r>
            <a:r>
              <a:rPr lang="en-US" dirty="0" smtClean="0">
                <a:solidFill>
                  <a:srgbClr val="212121"/>
                </a:solidFill>
                <a:latin typeface="Perpetua" panose="02020502060401020303" pitchFamily="18" charset="0"/>
              </a:rPr>
              <a:t>method</a:t>
            </a:r>
            <a:r>
              <a:rPr lang="en-US" dirty="0" smtClean="0">
                <a:latin typeface="Perpetua" panose="02020502060401020303" pitchFamily="18" charset="0"/>
              </a:rPr>
              <a:t>.</a:t>
            </a:r>
            <a:endParaRPr lang="en-US" dirty="0">
              <a:latin typeface="Perpetua" panose="02020502060401020303" pitchFamily="18" charset="0"/>
            </a:endParaRPr>
          </a:p>
          <a:p>
            <a:endParaRPr lang="en-GB" dirty="0" smtClean="0">
              <a:latin typeface="Perpetua" panose="02020502060401020303" pitchFamily="18" charset="0"/>
            </a:endParaRPr>
          </a:p>
          <a:p>
            <a:endParaRPr lang="en-GB" sz="2600" dirty="0"/>
          </a:p>
          <a:p>
            <a:endParaRPr lang="en-GB" sz="3000" dirty="0"/>
          </a:p>
          <a:p>
            <a:endParaRPr lang="en-GB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360610"/>
            <a:ext cx="12192000" cy="10048"/>
          </a:xfrm>
          <a:prstGeom prst="line">
            <a:avLst/>
          </a:prstGeom>
          <a:ln w="57150">
            <a:solidFill>
              <a:srgbClr val="1D9A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491232"/>
            <a:ext cx="12064720" cy="330723"/>
          </a:xfrm>
        </p:spPr>
        <p:txBody>
          <a:bodyPr/>
          <a:lstStyle/>
          <a:p>
            <a:r>
              <a:rPr lang="en-GB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COMPUTER INFORMATION SYSTEM DEPARTMENT					ASS.LEC. ZAINAB H. ALFAYEZ</a:t>
            </a:r>
          </a:p>
        </p:txBody>
      </p:sp>
      <p:pic>
        <p:nvPicPr>
          <p:cNvPr id="8" name="Picture 7" descr="شعار كلية علوم الحاسووب و تكنولوجيا المعلومات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7" t="7594" r="12839" b="26401"/>
          <a:stretch>
            <a:fillRect/>
          </a:stretch>
        </p:blipFill>
        <p:spPr bwMode="auto">
          <a:xfrm>
            <a:off x="375519" y="6391900"/>
            <a:ext cx="498684" cy="4300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8568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Perpetua" panose="02020502060401020303" pitchFamily="18" charset="0"/>
              </a:rPr>
              <a:t>Input Events</a:t>
            </a:r>
            <a:endParaRPr lang="en-GB" b="1" dirty="0">
              <a:latin typeface="Perpetua" panose="02020502060401020303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>
              <a:latin typeface="Perpetua" panose="02020502060401020303" pitchFamily="18" charset="0"/>
            </a:endParaRPr>
          </a:p>
          <a:p>
            <a:endParaRPr lang="en-GB" sz="2600" dirty="0"/>
          </a:p>
          <a:p>
            <a:endParaRPr lang="en-GB" sz="3000" dirty="0"/>
          </a:p>
          <a:p>
            <a:endParaRPr lang="en-GB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360610"/>
            <a:ext cx="12192000" cy="10048"/>
          </a:xfrm>
          <a:prstGeom prst="line">
            <a:avLst/>
          </a:prstGeom>
          <a:ln w="57150">
            <a:solidFill>
              <a:srgbClr val="1D9A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491232"/>
            <a:ext cx="12064720" cy="330723"/>
          </a:xfrm>
        </p:spPr>
        <p:txBody>
          <a:bodyPr/>
          <a:lstStyle/>
          <a:p>
            <a:r>
              <a:rPr lang="en-GB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COMPUTER INFORMATION SYSTEM DEPARTMENT					ASS.LEC. ZAINAB H. ALFAYEZ</a:t>
            </a:r>
          </a:p>
        </p:txBody>
      </p:sp>
      <p:pic>
        <p:nvPicPr>
          <p:cNvPr id="8" name="Picture 7" descr="شعار كلية علوم الحاسووب و تكنولوجيا المعلومات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7" t="7594" r="12839" b="26401"/>
          <a:stretch>
            <a:fillRect/>
          </a:stretch>
        </p:blipFill>
        <p:spPr bwMode="auto">
          <a:xfrm>
            <a:off x="375519" y="6391900"/>
            <a:ext cx="498684" cy="43005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3230164"/>
              </p:ext>
            </p:extLst>
          </p:nvPr>
        </p:nvGraphicFramePr>
        <p:xfrm>
          <a:off x="1627739" y="1825625"/>
          <a:ext cx="9075554" cy="408432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3025185"/>
                <a:gridCol w="2078621"/>
                <a:gridCol w="3971748"/>
              </a:tblGrid>
              <a:tr h="337299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Perpetua" panose="02020502060401020303" pitchFamily="18" charset="0"/>
                        </a:rPr>
                        <a:t>Interface</a:t>
                      </a:r>
                      <a:endParaRPr lang="en-GB" sz="2000" dirty="0">
                        <a:latin typeface="Perpetua" panose="02020502060401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Perpetua" panose="02020502060401020303" pitchFamily="18" charset="0"/>
                        </a:rPr>
                        <a:t>Method</a:t>
                      </a:r>
                      <a:endParaRPr lang="en-GB" sz="2000" dirty="0">
                        <a:latin typeface="Perpetua" panose="02020502060401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Perpetua" panose="02020502060401020303" pitchFamily="18" charset="0"/>
                        </a:rPr>
                        <a:t>Description</a:t>
                      </a:r>
                      <a:endParaRPr lang="en-GB" sz="2000" dirty="0">
                        <a:latin typeface="Perpetua" panose="02020502060401020303" pitchFamily="18" charset="0"/>
                      </a:endParaRPr>
                    </a:p>
                  </a:txBody>
                  <a:tcPr/>
                </a:tc>
              </a:tr>
              <a:tr h="831697">
                <a:tc>
                  <a:txBody>
                    <a:bodyPr/>
                    <a:lstStyle/>
                    <a:p>
                      <a:r>
                        <a:rPr lang="en-GB" sz="2000" dirty="0" err="1" smtClean="0">
                          <a:latin typeface="Perpetua" panose="02020502060401020303" pitchFamily="18" charset="0"/>
                        </a:rPr>
                        <a:t>View.OnClickListener</a:t>
                      </a:r>
                      <a:endParaRPr lang="en-GB" sz="2000" dirty="0">
                        <a:latin typeface="Perpetua" panose="02020502060401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kern="1200" dirty="0" err="1" smtClean="0">
                          <a:effectLst/>
                          <a:latin typeface="Perpetua" panose="02020502060401020303" pitchFamily="18" charset="0"/>
                        </a:rPr>
                        <a:t>onClick</a:t>
                      </a:r>
                      <a:r>
                        <a:rPr lang="en-GB" sz="2000" kern="1200" dirty="0" smtClean="0">
                          <a:effectLst/>
                          <a:latin typeface="Perpetua" panose="02020502060401020303" pitchFamily="18" charset="0"/>
                        </a:rPr>
                        <a:t>()</a:t>
                      </a:r>
                      <a:endParaRPr lang="en-GB" sz="2000" dirty="0">
                        <a:latin typeface="Perpetua" panose="02020502060401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kern="1200" dirty="0" smtClean="0">
                          <a:effectLst/>
                          <a:latin typeface="Perpetua" panose="02020502060401020303" pitchFamily="18" charset="0"/>
                        </a:rPr>
                        <a:t>when the user either clicks or touches or focuses upon any widget like button, text, image </a:t>
                      </a:r>
                      <a:r>
                        <a:rPr lang="en-GB" sz="2000" kern="1200" dirty="0" err="1" smtClean="0">
                          <a:effectLst/>
                          <a:latin typeface="Perpetua" panose="02020502060401020303" pitchFamily="18" charset="0"/>
                        </a:rPr>
                        <a:t>etc</a:t>
                      </a:r>
                      <a:endParaRPr lang="en-GB" sz="2000" dirty="0">
                        <a:latin typeface="Perpetua" panose="02020502060401020303" pitchFamily="18" charset="0"/>
                      </a:endParaRPr>
                    </a:p>
                  </a:txBody>
                  <a:tcPr/>
                </a:tc>
              </a:tr>
              <a:tr h="831697">
                <a:tc>
                  <a:txBody>
                    <a:bodyPr/>
                    <a:lstStyle/>
                    <a:p>
                      <a:r>
                        <a:rPr lang="en-GB" sz="2000" kern="1200" dirty="0" err="1" smtClean="0">
                          <a:effectLst/>
                          <a:latin typeface="Perpetua" panose="02020502060401020303" pitchFamily="18" charset="0"/>
                        </a:rPr>
                        <a:t>OnLongClickListener</a:t>
                      </a:r>
                      <a:r>
                        <a:rPr lang="en-GB" sz="2000" kern="1200" dirty="0" smtClean="0">
                          <a:effectLst/>
                          <a:latin typeface="Perpetua" panose="02020502060401020303" pitchFamily="18" charset="0"/>
                        </a:rPr>
                        <a:t>()</a:t>
                      </a:r>
                      <a:endParaRPr lang="en-GB" sz="2000" dirty="0">
                        <a:latin typeface="Perpetua" panose="02020502060401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kern="1200" dirty="0" err="1" smtClean="0">
                          <a:effectLst/>
                          <a:latin typeface="Perpetua" panose="02020502060401020303" pitchFamily="18" charset="0"/>
                        </a:rPr>
                        <a:t>onLongClick</a:t>
                      </a:r>
                      <a:r>
                        <a:rPr lang="en-GB" sz="2000" kern="1200" dirty="0" smtClean="0">
                          <a:effectLst/>
                          <a:latin typeface="Perpetua" panose="02020502060401020303" pitchFamily="18" charset="0"/>
                        </a:rPr>
                        <a:t>()</a:t>
                      </a:r>
                      <a:endParaRPr lang="en-GB" sz="2000" dirty="0">
                        <a:latin typeface="Perpetua" panose="02020502060401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kern="1200" dirty="0" smtClean="0">
                          <a:effectLst/>
                          <a:latin typeface="Perpetua" panose="02020502060401020303" pitchFamily="18" charset="0"/>
                        </a:rPr>
                        <a:t>when the user either clicks or touches or focuses upon any widget like button, text, image etc. for one or more seconds</a:t>
                      </a:r>
                      <a:endParaRPr lang="en-GB" sz="2000" dirty="0">
                        <a:latin typeface="Perpetua" panose="02020502060401020303" pitchFamily="18" charset="0"/>
                      </a:endParaRPr>
                    </a:p>
                  </a:txBody>
                  <a:tcPr/>
                </a:tc>
              </a:tr>
              <a:tr h="1081206">
                <a:tc>
                  <a:txBody>
                    <a:bodyPr/>
                    <a:lstStyle/>
                    <a:p>
                      <a:r>
                        <a:rPr lang="en-GB" sz="2000" kern="1200" dirty="0" err="1" smtClean="0">
                          <a:effectLst/>
                          <a:latin typeface="Perpetua" panose="02020502060401020303" pitchFamily="18" charset="0"/>
                        </a:rPr>
                        <a:t>OnTouchListener</a:t>
                      </a:r>
                      <a:r>
                        <a:rPr lang="en-GB" sz="2000" kern="1200" dirty="0" smtClean="0">
                          <a:effectLst/>
                          <a:latin typeface="Perpetua" panose="02020502060401020303" pitchFamily="18" charset="0"/>
                        </a:rPr>
                        <a:t>()</a:t>
                      </a:r>
                      <a:endParaRPr lang="en-GB" sz="2000" dirty="0">
                        <a:latin typeface="Perpetua" panose="02020502060401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kern="1200" dirty="0" err="1" smtClean="0">
                          <a:effectLst/>
                          <a:latin typeface="Perpetua" panose="02020502060401020303" pitchFamily="18" charset="0"/>
                        </a:rPr>
                        <a:t>onTouch</a:t>
                      </a:r>
                      <a:r>
                        <a:rPr lang="en-GB" sz="2000" kern="1200" dirty="0" smtClean="0">
                          <a:effectLst/>
                          <a:latin typeface="Perpetua" panose="02020502060401020303" pitchFamily="18" charset="0"/>
                        </a:rPr>
                        <a:t>()</a:t>
                      </a:r>
                      <a:endParaRPr lang="en-GB" sz="2000" dirty="0">
                        <a:latin typeface="Perpetua" panose="02020502060401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kern="1200" dirty="0" smtClean="0">
                          <a:effectLst/>
                          <a:latin typeface="Perpetua" panose="02020502060401020303" pitchFamily="18" charset="0"/>
                        </a:rPr>
                        <a:t>when the user performs an action qualified as a touch event, including a press, a release, or any movement gesture on the screen.</a:t>
                      </a:r>
                      <a:endParaRPr lang="en-GB" sz="2000" dirty="0">
                        <a:latin typeface="Perpetua" panose="02020502060401020303" pitchFamily="18" charset="0"/>
                      </a:endParaRPr>
                    </a:p>
                  </a:txBody>
                  <a:tcPr/>
                </a:tc>
              </a:tr>
              <a:tr h="33729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040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Perpetua" panose="02020502060401020303" pitchFamily="18" charset="0"/>
              </a:rPr>
              <a:t>Example</a:t>
            </a:r>
            <a:endParaRPr lang="en-GB" b="1" dirty="0">
              <a:latin typeface="Perpetua" panose="02020502060401020303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2600" dirty="0" smtClean="0"/>
          </a:p>
          <a:p>
            <a:endParaRPr lang="en-GB" sz="2600" dirty="0"/>
          </a:p>
          <a:p>
            <a:endParaRPr lang="en-GB" sz="2600" dirty="0" smtClean="0"/>
          </a:p>
          <a:p>
            <a:endParaRPr lang="en-GB" sz="2600" dirty="0"/>
          </a:p>
          <a:p>
            <a:endParaRPr lang="en-GB" sz="3000" dirty="0"/>
          </a:p>
          <a:p>
            <a:endParaRPr lang="en-GB" dirty="0" smtClean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77514" y="1739136"/>
            <a:ext cx="11492566" cy="452431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MainActivity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extends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Activity {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TextView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txt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Button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btn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8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@Override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8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8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protected void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onCreate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(Bundle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savedInstanceState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super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.onCreate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savedInstanceState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setContentView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R.layout.</a:t>
            </a:r>
            <a:r>
              <a:rPr kumimoji="0" lang="en-US" sz="1600" b="1" i="1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activity_main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txt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(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TextView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findViewById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R.id.</a:t>
            </a:r>
            <a:r>
              <a:rPr kumimoji="0" lang="en-US" sz="1600" b="1" i="1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btn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=(Button)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findViewById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R.id.</a:t>
            </a:r>
            <a:r>
              <a:rPr kumimoji="0" lang="en-US" sz="1600" b="1" i="1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button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btn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.setOnClickListener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View.OnClickListener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8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@Override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8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8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(View v) {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txt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.setTextColor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Color.BLUE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btn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.setBackgroundColor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Color.</a:t>
            </a:r>
            <a:r>
              <a:rPr lang="en-US" sz="1600" i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parseColor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"#ff3398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Toast.</a:t>
            </a:r>
            <a:r>
              <a:rPr kumimoji="0" lang="en-US" sz="16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makeText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getBaseContext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(),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"Color Changed"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Toast.</a:t>
            </a:r>
            <a:r>
              <a:rPr kumimoji="0" lang="en-US" sz="1600" b="1" i="1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LENGTH_SHORT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).show();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}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});     }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360610"/>
            <a:ext cx="12192000" cy="10048"/>
          </a:xfrm>
          <a:prstGeom prst="line">
            <a:avLst/>
          </a:prstGeom>
          <a:ln w="57150">
            <a:solidFill>
              <a:srgbClr val="1D9A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491232"/>
            <a:ext cx="12064720" cy="330723"/>
          </a:xfrm>
        </p:spPr>
        <p:txBody>
          <a:bodyPr/>
          <a:lstStyle/>
          <a:p>
            <a:r>
              <a:rPr lang="en-GB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COMPUTER INFORMATION SYSTEM DEPARTMENT					ASS.LEC. ZAINAB H. ALFAYEZ</a:t>
            </a:r>
          </a:p>
        </p:txBody>
      </p:sp>
      <p:pic>
        <p:nvPicPr>
          <p:cNvPr id="8" name="Picture 7" descr="شعار كلية علوم الحاسووب و تكنولوجيا المعلومات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7" t="7594" r="12839" b="26401"/>
          <a:stretch>
            <a:fillRect/>
          </a:stretch>
        </p:blipFill>
        <p:spPr bwMode="auto">
          <a:xfrm>
            <a:off x="375519" y="6391900"/>
            <a:ext cx="498684" cy="4300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4588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Perpetua" panose="02020502060401020303" pitchFamily="18" charset="0"/>
                <a:cs typeface="Andalus" panose="02020603050405020304" pitchFamily="18" charset="-78"/>
              </a:rPr>
              <a:t>Lab Work</a:t>
            </a:r>
            <a:endParaRPr lang="en-GB" b="1" dirty="0">
              <a:latin typeface="Perpetua" panose="02020502060401020303" pitchFamily="18" charset="0"/>
              <a:cs typeface="Andalus" panose="02020603050405020304" pitchFamily="18" charset="-78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Perpetua" panose="02020502060401020303" pitchFamily="18" charset="0"/>
              </a:rPr>
              <a:t>Create an Android Studio activity that simulates the diagram below. include as many view attributes as you could.</a:t>
            </a:r>
          </a:p>
          <a:p>
            <a:r>
              <a:rPr lang="en-GB" dirty="0">
                <a:latin typeface="Perpetua" panose="02020502060401020303" pitchFamily="18" charset="0"/>
              </a:rPr>
              <a:t>change the text size </a:t>
            </a:r>
            <a:r>
              <a:rPr lang="en-GB" dirty="0" smtClean="0">
                <a:latin typeface="Perpetua" panose="02020502060401020303" pitchFamily="18" charset="0"/>
              </a:rPr>
              <a:t>programmatically</a:t>
            </a:r>
          </a:p>
          <a:p>
            <a:endParaRPr lang="en-GB" dirty="0" smtClean="0">
              <a:latin typeface="Perpetua" panose="02020502060401020303" pitchFamily="18" charset="0"/>
            </a:endParaRPr>
          </a:p>
          <a:p>
            <a:pPr marL="0" indent="0">
              <a:buNone/>
            </a:pPr>
            <a:endParaRPr lang="en-GB" dirty="0" smtClean="0"/>
          </a:p>
        </p:txBody>
      </p:sp>
      <p:pic>
        <p:nvPicPr>
          <p:cNvPr id="4" name="Picture 2" descr="https://developer.android.com/images/viewgroup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2834" y="3195588"/>
            <a:ext cx="5922153" cy="2683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0" y="6360610"/>
            <a:ext cx="12192000" cy="10048"/>
          </a:xfrm>
          <a:prstGeom prst="line">
            <a:avLst/>
          </a:prstGeom>
          <a:ln w="57150">
            <a:solidFill>
              <a:srgbClr val="1D9A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491232"/>
            <a:ext cx="12064720" cy="330723"/>
          </a:xfrm>
        </p:spPr>
        <p:txBody>
          <a:bodyPr/>
          <a:lstStyle/>
          <a:p>
            <a:r>
              <a:rPr lang="en-GB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COMPUTER INFORMATION SYSTEM DEPARTMENT					ASS.LEC. ZAINAB H. ALFAYEZ</a:t>
            </a:r>
          </a:p>
        </p:txBody>
      </p:sp>
      <p:pic>
        <p:nvPicPr>
          <p:cNvPr id="8" name="Picture 7" descr="شعار كلية علوم الحاسووب و تكنولوجيا المعلومات 2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7" t="7594" r="12839" b="26401"/>
          <a:stretch>
            <a:fillRect/>
          </a:stretch>
        </p:blipFill>
        <p:spPr bwMode="auto">
          <a:xfrm>
            <a:off x="375519" y="6391900"/>
            <a:ext cx="498684" cy="4300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3125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3635</TotalTime>
  <Words>199</Words>
  <Application>Microsoft Office PowerPoint</Application>
  <PresentationFormat>Widescreen</PresentationFormat>
  <Paragraphs>45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Andalus</vt:lpstr>
      <vt:lpstr>Arial</vt:lpstr>
      <vt:lpstr>Calibri</vt:lpstr>
      <vt:lpstr>Calibri Light</vt:lpstr>
      <vt:lpstr>Courier New</vt:lpstr>
      <vt:lpstr>Perpetua</vt:lpstr>
      <vt:lpstr>Times New Roman</vt:lpstr>
      <vt:lpstr>Office Theme</vt:lpstr>
      <vt:lpstr>IS457 Mobile Applications</vt:lpstr>
      <vt:lpstr>Implementation of Activity UI</vt:lpstr>
      <vt:lpstr>Input Events</vt:lpstr>
      <vt:lpstr>Input Events</vt:lpstr>
      <vt:lpstr>Example</vt:lpstr>
      <vt:lpstr>Lab Work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Applications</dc:title>
  <dc:creator>Z Zainab</dc:creator>
  <cp:lastModifiedBy>Z Zainab</cp:lastModifiedBy>
  <cp:revision>286</cp:revision>
  <cp:lastPrinted>2017-10-08T21:54:01Z</cp:lastPrinted>
  <dcterms:created xsi:type="dcterms:W3CDTF">2017-08-07T18:19:33Z</dcterms:created>
  <dcterms:modified xsi:type="dcterms:W3CDTF">2019-12-15T16:07:16Z</dcterms:modified>
</cp:coreProperties>
</file>